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bookmarkIdSeed="2">
  <p:sldMasterIdLst>
    <p:sldMasterId id="2147483648" r:id="rId1"/>
  </p:sldMasterIdLst>
  <p:notesMasterIdLst>
    <p:notesMasterId r:id="rId3"/>
  </p:notesMasterIdLst>
  <p:sldIdLst>
    <p:sldId id="294" r:id="rId2"/>
  </p:sldIdLst>
  <p:sldSz cx="9906000" cy="6858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66FF33"/>
    <a:srgbClr val="99FF99"/>
    <a:srgbClr val="FFFF9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12" autoAdjust="0"/>
    <p:restoredTop sz="86477" autoAdjust="0"/>
  </p:normalViewPr>
  <p:slideViewPr>
    <p:cSldViewPr>
      <p:cViewPr varScale="1">
        <p:scale>
          <a:sx n="98" d="100"/>
          <a:sy n="98" d="100"/>
        </p:scale>
        <p:origin x="72" y="29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0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0375" cy="497367"/>
          </a:xfrm>
          <a:prstGeom prst="rect">
            <a:avLst/>
          </a:prstGeom>
        </p:spPr>
        <p:txBody>
          <a:bodyPr vert="horz" lIns="92222" tIns="46112" rIns="92222" bIns="4611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21" y="2"/>
            <a:ext cx="2950374" cy="497367"/>
          </a:xfrm>
          <a:prstGeom prst="rect">
            <a:avLst/>
          </a:prstGeom>
        </p:spPr>
        <p:txBody>
          <a:bodyPr vert="horz" lIns="92222" tIns="46112" rIns="92222" bIns="46112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618A694D-320E-474A-9849-4763BD0B26C4}" type="datetimeFigureOut">
              <a:rPr lang="ja-JP" altLang="en-US"/>
              <a:pPr>
                <a:defRPr/>
              </a:pPr>
              <a:t>2017/5/11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879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2" tIns="46112" rIns="92222" bIns="4611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240" y="4720985"/>
            <a:ext cx="5446723" cy="4473102"/>
          </a:xfrm>
          <a:prstGeom prst="rect">
            <a:avLst/>
          </a:prstGeom>
        </p:spPr>
        <p:txBody>
          <a:bodyPr vert="horz" lIns="92222" tIns="46112" rIns="92222" bIns="46112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40372"/>
            <a:ext cx="2950375" cy="497366"/>
          </a:xfrm>
          <a:prstGeom prst="rect">
            <a:avLst/>
          </a:prstGeom>
        </p:spPr>
        <p:txBody>
          <a:bodyPr vert="horz" lIns="92222" tIns="46112" rIns="92222" bIns="4611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wrap="square" lIns="92222" tIns="46112" rIns="92222" bIns="461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AF34E608-990E-4B30-8078-D9520AFBEBE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56374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54DAD-F043-4371-ADB3-97A13E4A35F2}" type="datetime1">
              <a:rPr lang="ja-JP" altLang="en-US" smtClean="0"/>
              <a:t>2017/5/11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E00AFC-2AAC-4044-A823-AFCDE0356680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0A92A-ED18-4D4B-AFE5-8A43F2E9C07F}" type="datetime1">
              <a:rPr lang="ja-JP" altLang="en-US" smtClean="0"/>
              <a:t>2017/5/11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5F906C-951F-4E7A-8DD2-71369A0A3040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140C6-A31B-4C2D-9F18-046710CF85D8}" type="datetime1">
              <a:rPr lang="ja-JP" altLang="en-US" smtClean="0"/>
              <a:t>2017/5/11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DD69-3914-4AD1-BBBB-FB0D518B7723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05A75-7F26-4C04-AF46-3C9ED046B976}" type="datetime1">
              <a:rPr lang="ja-JP" altLang="en-US" smtClean="0"/>
              <a:t>2017/5/11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9A4992-D88C-470F-B10C-8A59B16B8840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25017-6F71-4F57-86D1-FB0C8DBB725D}" type="datetime1">
              <a:rPr lang="ja-JP" altLang="en-US" smtClean="0"/>
              <a:t>2017/5/11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87F1D1-5668-47FC-9107-9BC9EA78AAE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BC8A5-8438-4924-8ABA-7EF61E88C83D}" type="datetime1">
              <a:rPr lang="ja-JP" altLang="en-US" smtClean="0"/>
              <a:t>2017/5/11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AC59CC-FD05-40BB-A8C2-D2A64F7E33B9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EC65B-1BF2-48B2-8717-1054E7827026}" type="datetime1">
              <a:rPr lang="ja-JP" altLang="en-US" smtClean="0"/>
              <a:t>2017/5/11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2A8A40-4B0A-48BB-93FD-1F89FDD54B3E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CF682-3689-42EC-9B00-574BDA276250}" type="datetime1">
              <a:rPr lang="ja-JP" altLang="en-US" smtClean="0"/>
              <a:t>2017/5/11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4DBB44-53A9-4002-A16B-CF1FAE1DBAC6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1F3CD-654C-4DAE-9802-1723B223F29D}" type="datetime1">
              <a:rPr lang="ja-JP" altLang="en-US" smtClean="0"/>
              <a:t>2017/5/11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1F7E0-765A-453C-91E2-03AFBCE9B4E8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BA0AB-B5D1-4110-8D6F-F2EB073B9C46}" type="datetime1">
              <a:rPr lang="ja-JP" altLang="en-US" smtClean="0"/>
              <a:t>2017/5/11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4F43B-DCF9-4144-A0AB-360EF139FE1F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0BB5E-72D1-4DEC-985E-AFC31DCE0C0F}" type="datetime1">
              <a:rPr lang="ja-JP" altLang="en-US" smtClean="0"/>
              <a:t>2017/5/11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70A8D3-94D6-4702-BA45-C478895B17A5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F9A9A-CC4C-48CE-9C9B-9CFA1FD502A5}" type="datetime1">
              <a:rPr lang="ja-JP" altLang="en-US" smtClean="0"/>
              <a:t>2017/5/11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FE316-D8CE-4DC3-B732-B584F7CF727A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054F77B-7BA1-4122-8719-5574ED84F693}" type="datetime1">
              <a:rPr lang="ja-JP" altLang="en-US" smtClean="0"/>
              <a:t>2017/5/11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1216D17B-4EB4-49CC-82FC-DFAC4DDDF9E1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テキスト ボックス 60"/>
          <p:cNvSpPr txBox="1"/>
          <p:nvPr/>
        </p:nvSpPr>
        <p:spPr>
          <a:xfrm>
            <a:off x="3031013" y="87015"/>
            <a:ext cx="3877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評議員会・理事会について</a:t>
            </a:r>
          </a:p>
        </p:txBody>
      </p:sp>
      <p:graphicFrame>
        <p:nvGraphicFramePr>
          <p:cNvPr id="56" name="表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620780"/>
              </p:ext>
            </p:extLst>
          </p:nvPr>
        </p:nvGraphicFramePr>
        <p:xfrm>
          <a:off x="128464" y="548680"/>
          <a:ext cx="9649072" cy="625652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43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02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02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0790">
                <a:tc>
                  <a:txBody>
                    <a:bodyPr/>
                    <a:lstStyle/>
                    <a:p>
                      <a:pPr algn="just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理事会（必置）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評議員会（必置）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941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位置付け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業務執行の決定機関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179388" indent="-179388" algn="just">
                        <a:lnSpc>
                          <a:spcPts val="1000"/>
                        </a:lnSpc>
                      </a:pPr>
                      <a:endParaRPr kumimoji="1" lang="en-US" altLang="ja-JP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179388" indent="-179388" algn="just"/>
                      <a:r>
                        <a:rPr kumimoji="1" lang="ja-JP" altLang="en-US" sz="15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○以下の職務を行う。（法第</a:t>
                      </a:r>
                      <a:r>
                        <a:rPr kumimoji="1" lang="en-US" altLang="ja-JP" sz="15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45</a:t>
                      </a:r>
                      <a:r>
                        <a:rPr kumimoji="1" lang="ja-JP" altLang="en-US" sz="15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条の</a:t>
                      </a:r>
                      <a:r>
                        <a:rPr kumimoji="1" lang="en-US" altLang="ja-JP" sz="15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</a:t>
                      </a:r>
                      <a:r>
                        <a:rPr kumimoji="1" lang="ja-JP" altLang="en-US" sz="15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</a:t>
                      </a:r>
                      <a:r>
                        <a:rPr kumimoji="1" lang="en-US" altLang="ja-JP" sz="15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  <a:r>
                        <a:rPr kumimoji="1" lang="ja-JP" altLang="en-US" sz="15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項）</a:t>
                      </a:r>
                      <a:endParaRPr kumimoji="1" lang="en-US" altLang="ja-JP" sz="15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179388" indent="-179388" algn="just"/>
                      <a:r>
                        <a:rPr kumimoji="1" lang="ja-JP" altLang="en-US" sz="15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・社会福祉法人の業務執行の決定</a:t>
                      </a:r>
                      <a:endParaRPr kumimoji="1" lang="en-US" altLang="ja-JP" sz="15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179388" indent="-179388" algn="just"/>
                      <a:r>
                        <a:rPr kumimoji="1" lang="ja-JP" altLang="en-US" sz="15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・理事の職務の執行の監督</a:t>
                      </a:r>
                      <a:endParaRPr kumimoji="1" lang="en-US" altLang="ja-JP" sz="15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179388" indent="-179388" algn="just"/>
                      <a:r>
                        <a:rPr kumimoji="1" lang="ja-JP" altLang="en-US" sz="15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・理事長の選定及び解職</a:t>
                      </a:r>
                      <a:endParaRPr kumimoji="1" lang="en-US" altLang="ja-JP" sz="15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運営に係る重要事項の議決機関</a:t>
                      </a:r>
                    </a:p>
                    <a:p>
                      <a:pPr marL="179388" indent="-179388" algn="just">
                        <a:lnSpc>
                          <a:spcPts val="1000"/>
                        </a:lnSpc>
                      </a:pPr>
                      <a:endParaRPr kumimoji="1" lang="en-US" altLang="ja-JP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179388" indent="-179388" algn="just"/>
                      <a:r>
                        <a:rPr kumimoji="1" lang="ja-JP" altLang="en-US" sz="15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○社会福祉法に規定する事項及び定款で定めた事項に限り、決議することができる。（法第</a:t>
                      </a:r>
                      <a:r>
                        <a:rPr kumimoji="1" lang="en-US" altLang="ja-JP" sz="15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45</a:t>
                      </a:r>
                      <a:r>
                        <a:rPr kumimoji="1" lang="ja-JP" altLang="en-US" sz="15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条の</a:t>
                      </a:r>
                      <a:r>
                        <a:rPr kumimoji="1" lang="en-US" altLang="ja-JP" sz="15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</a:t>
                      </a:r>
                      <a:r>
                        <a:rPr kumimoji="1" lang="ja-JP" altLang="en-US" sz="15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</a:t>
                      </a:r>
                      <a:r>
                        <a:rPr kumimoji="1" lang="en-US" altLang="ja-JP" sz="15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  <a:r>
                        <a:rPr kumimoji="1" lang="ja-JP" altLang="en-US" sz="15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項）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809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決議事項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388" indent="-179388" algn="just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5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・評議員会の日時及び場所並びに議題・議案の決定</a:t>
                      </a:r>
                    </a:p>
                    <a:p>
                      <a:pPr marL="179388" indent="-179388" algn="just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5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・理事長及び業務執行理事の選定及び解職</a:t>
                      </a:r>
                    </a:p>
                    <a:p>
                      <a:pPr marL="179388" indent="-179388" algn="just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5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・重要な財産の処分及び譲受け</a:t>
                      </a:r>
                    </a:p>
                    <a:p>
                      <a:pPr marL="179388" indent="-179388" algn="just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5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・多額の借財</a:t>
                      </a:r>
                      <a:endParaRPr kumimoji="1" lang="en-US" altLang="ja-JP" sz="15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179388" indent="-179388" algn="just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5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・重要な役割を担う職員の選任及び解任</a:t>
                      </a:r>
                      <a:endParaRPr kumimoji="1" lang="en-US" altLang="ja-JP" sz="15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179388" indent="-179388" algn="just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5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・従たる事務所その他の重要な組織の設置、変更及び廃止</a:t>
                      </a:r>
                      <a:endParaRPr kumimoji="1" lang="en-US" altLang="ja-JP" sz="15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179388" indent="-179388" algn="just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5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・コンプライアンス</a:t>
                      </a:r>
                      <a:r>
                        <a:rPr kumimoji="1" lang="en-US" altLang="ja-JP" sz="15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15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法令遵守等</a:t>
                      </a:r>
                      <a:r>
                        <a:rPr kumimoji="1" lang="en-US" altLang="ja-JP" sz="15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r>
                        <a:rPr kumimoji="1" lang="ja-JP" altLang="en-US" sz="15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の体制の整備</a:t>
                      </a:r>
                      <a:r>
                        <a:rPr kumimoji="1" lang="en-US" altLang="ja-JP" sz="15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5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一定規模を超える法人のみ</a:t>
                      </a:r>
                    </a:p>
                    <a:p>
                      <a:pPr marL="179388" indent="-179388" algn="just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5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・競業及び利益相反取引</a:t>
                      </a:r>
                      <a:endParaRPr kumimoji="1" lang="en-US" altLang="ja-JP" sz="15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179388" indent="-179388" algn="just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5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・計算書類及び事業報告等の承認</a:t>
                      </a:r>
                      <a:endParaRPr kumimoji="1" lang="en-US" altLang="ja-JP" sz="15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179388" indent="-179388" algn="just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5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・理事会による役員、会計監査人の責任の一部免除</a:t>
                      </a:r>
                      <a:endParaRPr kumimoji="1" lang="en-US" altLang="ja-JP" sz="15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179388" indent="-179388" algn="just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5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・その他の重要な業務執行の決定</a:t>
                      </a:r>
                      <a:endParaRPr kumimoji="1" lang="ja-JP" altLang="en-US" sz="15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388" indent="-179388" algn="just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5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・理事、監事、会計監査人の選任</a:t>
                      </a:r>
                    </a:p>
                    <a:p>
                      <a:pPr marL="179388" indent="-179388" algn="just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5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・理事、監事、会計監査人の解任</a:t>
                      </a:r>
                      <a:r>
                        <a:rPr kumimoji="1" lang="ja-JP" altLang="en-US" sz="1500" b="0" baseline="300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★</a:t>
                      </a:r>
                    </a:p>
                    <a:p>
                      <a:pPr marL="179388" indent="-179388" algn="just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5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・理事、監事の報酬等の決議</a:t>
                      </a:r>
                    </a:p>
                    <a:p>
                      <a:pPr marL="179388" indent="-179388" algn="just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5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・理事等の責任の免除（全ての免除（</a:t>
                      </a:r>
                      <a:r>
                        <a:rPr kumimoji="1" lang="en-US" altLang="ja-JP" sz="15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5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総評議員の同意が必要）、一部の免除）</a:t>
                      </a:r>
                      <a:r>
                        <a:rPr kumimoji="1" lang="ja-JP" altLang="en-US" sz="1500" b="0" baseline="300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★</a:t>
                      </a:r>
                    </a:p>
                    <a:p>
                      <a:pPr marL="179388" indent="-179388" algn="just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5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・役員報酬等基準の承認</a:t>
                      </a:r>
                    </a:p>
                    <a:p>
                      <a:pPr marL="179388" indent="-179388" algn="just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5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・計算書類の承認</a:t>
                      </a:r>
                    </a:p>
                    <a:p>
                      <a:pPr marL="179388" indent="-179388" algn="just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5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・定款の変更</a:t>
                      </a:r>
                      <a:r>
                        <a:rPr kumimoji="1" lang="ja-JP" altLang="en-US" sz="1500" b="0" baseline="300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★</a:t>
                      </a:r>
                    </a:p>
                    <a:p>
                      <a:pPr marL="179388" indent="-179388" algn="just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5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・解散の決議</a:t>
                      </a:r>
                      <a:r>
                        <a:rPr kumimoji="1" lang="ja-JP" altLang="en-US" sz="1500" b="0" strike="noStrike" baseline="300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★</a:t>
                      </a:r>
                    </a:p>
                    <a:p>
                      <a:pPr marL="179388" indent="-179388" algn="just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5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・合併の承認（吸収合併消滅法人、吸収合併存続法人、法人新設合併）</a:t>
                      </a:r>
                      <a:r>
                        <a:rPr kumimoji="1" lang="ja-JP" altLang="en-US" sz="1500" b="0" baseline="300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★</a:t>
                      </a:r>
                    </a:p>
                    <a:p>
                      <a:pPr marL="179388" indent="-179388" algn="just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5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・社会福祉充実計画の承認</a:t>
                      </a:r>
                      <a:endParaRPr kumimoji="1" lang="en-US" altLang="ja-JP" sz="15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179388" indent="-179388" algn="just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5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・その他定款で定めた事項</a:t>
                      </a:r>
                    </a:p>
                    <a:p>
                      <a:pPr marL="263525" indent="-263525" algn="just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★：法第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45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条の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項の規定により、議決に加わることができる評議員</a:t>
                      </a:r>
                      <a:r>
                        <a:rPr kumimoji="1" lang="en-US" altLang="ja-JP" sz="1200" b="0" baseline="300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の三分の二（これを上回る割合を定款で定めた場合に</a:t>
                      </a:r>
                      <a:r>
                        <a:rPr kumimoji="1" lang="ja-JP" altLang="en-US" sz="1200" b="0" dirty="0" err="1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あつては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、その割合）以上に当たる多数をもつて決議を行わなければならない事項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263525" indent="7938"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 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出席者数ではなく、評議員の全体の数が基準となる。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643060" y="6577607"/>
            <a:ext cx="284052" cy="307777"/>
          </a:xfrm>
        </p:spPr>
        <p:txBody>
          <a:bodyPr wrap="none">
            <a:spAutoFit/>
          </a:bodyPr>
          <a:lstStyle/>
          <a:p>
            <a:fld id="{52B9BBCE-44B3-4F3C-BD4F-8EE7426561EA}" type="slidenum">
              <a:rPr kumimoji="1" lang="ja-JP" altLang="en-US" sz="14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0</a:t>
            </a:fld>
            <a:endParaRPr kumimoji="1" lang="ja-JP" altLang="en-US" sz="14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45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11508</TotalTime>
  <Words>369</Words>
  <Application>Microsoft Office PowerPoint</Application>
  <PresentationFormat>A4 210 x 297 mm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ゴシック</vt:lpstr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社会福祉法人制度改革について</dc:title>
  <dc:creator>柳田 琢摩(yanagida-takuma)</dc:creator>
  <cp:lastModifiedBy>内部情報</cp:lastModifiedBy>
  <cp:revision>2</cp:revision>
  <cp:lastPrinted>2017-03-08T07:09:47Z</cp:lastPrinted>
  <dcterms:created xsi:type="dcterms:W3CDTF">2010-10-19T00:56:30Z</dcterms:created>
  <dcterms:modified xsi:type="dcterms:W3CDTF">2017-05-11T02:30:51Z</dcterms:modified>
</cp:coreProperties>
</file>