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bookmarkIdSeed="2">
  <p:sldMasterIdLst>
    <p:sldMasterId id="2147483648" r:id="rId1"/>
  </p:sldMasterIdLst>
  <p:notesMasterIdLst>
    <p:notesMasterId r:id="rId3"/>
  </p:notesMasterIdLst>
  <p:sldIdLst>
    <p:sldId id="402" r:id="rId2"/>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66FF33"/>
    <a:srgbClr val="99FF99"/>
    <a:srgbClr val="FFFF99"/>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12" autoAdjust="0"/>
    <p:restoredTop sz="86477" autoAdjust="0"/>
  </p:normalViewPr>
  <p:slideViewPr>
    <p:cSldViewPr>
      <p:cViewPr varScale="1">
        <p:scale>
          <a:sx n="98" d="100"/>
          <a:sy n="98" d="100"/>
        </p:scale>
        <p:origin x="72" y="29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094"/>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2"/>
            <a:ext cx="2950375" cy="497367"/>
          </a:xfrm>
          <a:prstGeom prst="rect">
            <a:avLst/>
          </a:prstGeom>
        </p:spPr>
        <p:txBody>
          <a:bodyPr vert="horz" lIns="92222" tIns="46112" rIns="92222" bIns="46112"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5221" y="2"/>
            <a:ext cx="2950374" cy="497367"/>
          </a:xfrm>
          <a:prstGeom prst="rect">
            <a:avLst/>
          </a:prstGeom>
        </p:spPr>
        <p:txBody>
          <a:bodyPr vert="horz" lIns="92222" tIns="46112" rIns="92222" bIns="46112" rtlCol="0"/>
          <a:lstStyle>
            <a:lvl1pPr algn="r" eaLnBrk="1" fontAlgn="auto" hangingPunct="1">
              <a:spcBef>
                <a:spcPts val="0"/>
              </a:spcBef>
              <a:spcAft>
                <a:spcPts val="0"/>
              </a:spcAft>
              <a:defRPr sz="1200">
                <a:latin typeface="+mn-lt"/>
                <a:ea typeface="+mn-ea"/>
              </a:defRPr>
            </a:lvl1pPr>
          </a:lstStyle>
          <a:p>
            <a:pPr>
              <a:defRPr/>
            </a:pPr>
            <a:fld id="{618A694D-320E-474A-9849-4763BD0B26C4}" type="datetimeFigureOut">
              <a:rPr lang="ja-JP" altLang="en-US"/>
              <a:pPr>
                <a:defRPr/>
              </a:pPr>
              <a:t>2017/5/11</a:t>
            </a:fld>
            <a:endParaRPr lang="ja-JP" altLang="en-US"/>
          </a:p>
        </p:txBody>
      </p:sp>
      <p:sp>
        <p:nvSpPr>
          <p:cNvPr id="4" name="スライド イメージ プレースホルダ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2222" tIns="46112" rIns="92222" bIns="46112" rtlCol="0" anchor="ctr"/>
          <a:lstStyle/>
          <a:p>
            <a:pPr lvl="0"/>
            <a:endParaRPr lang="ja-JP" altLang="en-US" noProof="0"/>
          </a:p>
        </p:txBody>
      </p:sp>
      <p:sp>
        <p:nvSpPr>
          <p:cNvPr id="5" name="ノート プレースホルダ 4"/>
          <p:cNvSpPr>
            <a:spLocks noGrp="1"/>
          </p:cNvSpPr>
          <p:nvPr>
            <p:ph type="body" sz="quarter" idx="3"/>
          </p:nvPr>
        </p:nvSpPr>
        <p:spPr>
          <a:xfrm>
            <a:off x="680240" y="4720985"/>
            <a:ext cx="5446723" cy="4473102"/>
          </a:xfrm>
          <a:prstGeom prst="rect">
            <a:avLst/>
          </a:prstGeom>
        </p:spPr>
        <p:txBody>
          <a:bodyPr vert="horz" lIns="92222" tIns="46112" rIns="92222" bIns="46112"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2" y="9440372"/>
            <a:ext cx="2950375" cy="497366"/>
          </a:xfrm>
          <a:prstGeom prst="rect">
            <a:avLst/>
          </a:prstGeom>
        </p:spPr>
        <p:txBody>
          <a:bodyPr vert="horz" lIns="92222" tIns="46112" rIns="92222" bIns="46112"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5221" y="9440372"/>
            <a:ext cx="2950374" cy="497366"/>
          </a:xfrm>
          <a:prstGeom prst="rect">
            <a:avLst/>
          </a:prstGeom>
        </p:spPr>
        <p:txBody>
          <a:bodyPr vert="horz" wrap="square" lIns="92222" tIns="46112" rIns="92222" bIns="46112" numCol="1" anchor="b" anchorCtr="0" compatLnSpc="1">
            <a:prstTxWarp prst="textNoShape">
              <a:avLst/>
            </a:prstTxWarp>
          </a:bodyPr>
          <a:lstStyle>
            <a:lvl1pPr algn="r" eaLnBrk="1" hangingPunct="1">
              <a:defRPr sz="1200">
                <a:latin typeface="Calibri" pitchFamily="34" charset="0"/>
              </a:defRPr>
            </a:lvl1pPr>
          </a:lstStyle>
          <a:p>
            <a:fld id="{AF34E608-990E-4B30-8078-D9520AFBEBEF}" type="slidenum">
              <a:rPr lang="ja-JP" altLang="en-US"/>
              <a:pPr/>
              <a:t>‹#›</a:t>
            </a:fld>
            <a:endParaRPr lang="ja-JP" altLang="en-US"/>
          </a:p>
        </p:txBody>
      </p:sp>
    </p:spTree>
    <p:extLst>
      <p:ext uri="{BB962C8B-B14F-4D97-AF65-F5344CB8AC3E}">
        <p14:creationId xmlns:p14="http://schemas.microsoft.com/office/powerpoint/2010/main" val="38456374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F9054DAD-F043-4371-ADB3-97A13E4A35F2}" type="datetime1">
              <a:rPr lang="ja-JP" altLang="en-US" smtClean="0"/>
              <a:t>2017/5/11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C6E00AFC-2AAC-4044-A823-AFCDE0356680}" type="slidenum">
              <a:rPr lang="ja-JP" altLang="en-US"/>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67E0A92A-ED18-4D4B-AFE5-8A43F2E9C07F}" type="datetime1">
              <a:rPr lang="ja-JP" altLang="en-US" smtClean="0"/>
              <a:t>2017/5/11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C65F906C-951F-4E7A-8DD2-71369A0A3040}" type="slidenum">
              <a:rPr lang="ja-JP" altLang="en-US"/>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6E6140C6-A31B-4C2D-9F18-046710CF85D8}" type="datetime1">
              <a:rPr lang="ja-JP" altLang="en-US" smtClean="0"/>
              <a:t>2017/5/11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4A99DD69-3914-4AD1-BBBB-FB0D518B7723}" type="slidenum">
              <a:rPr lang="ja-JP" altLang="en-US"/>
              <a:pPr/>
              <a:t>‹#›</a:t>
            </a:fld>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91E05A75-7F26-4C04-AF46-3C9ED046B976}" type="datetime1">
              <a:rPr lang="ja-JP" altLang="en-US" smtClean="0"/>
              <a:t>2017/5/11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BD9A4992-D88C-470F-B10C-8A59B16B8840}" type="slidenum">
              <a:rPr lang="ja-JP" altLang="en-US"/>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0E425017-6F71-4F57-86D1-FB0C8DBB725D}" type="datetime1">
              <a:rPr lang="ja-JP" altLang="en-US" smtClean="0"/>
              <a:t>2017/5/11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B187F1D1-5668-47FC-9107-9BC9EA78AAE4}" type="slidenum">
              <a:rPr lang="ja-JP" altLang="en-US"/>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3D4BC8A5-8438-4924-8ABA-7EF61E88C83D}" type="datetime1">
              <a:rPr lang="ja-JP" altLang="en-US" smtClean="0"/>
              <a:t>2017/5/11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C4AC59CC-FD05-40BB-A8C2-D2A64F7E33B9}" type="slidenum">
              <a:rPr lang="ja-JP" altLang="en-US"/>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3C6EC65B-1BF2-48B2-8717-1054E7827026}" type="datetime1">
              <a:rPr lang="ja-JP" altLang="en-US" smtClean="0"/>
              <a:t>2017/5/11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E42A8A40-4B0A-48BB-93FD-1F89FDD54B3E}" type="slidenum">
              <a:rPr lang="ja-JP" altLang="en-US"/>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D4BCF682-3689-42EC-9B00-574BDA276250}" type="datetime1">
              <a:rPr lang="ja-JP" altLang="en-US" smtClean="0"/>
              <a:t>2017/5/11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3F4DBB44-53A9-4002-A16B-CF1FAE1DBAC6}" type="slidenum">
              <a:rPr lang="ja-JP" altLang="en-US"/>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C1C1F3CD-654C-4DAE-9802-1723B223F29D}" type="datetime1">
              <a:rPr lang="ja-JP" altLang="en-US" smtClean="0"/>
              <a:t>2017/5/11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fld id="{75A1F7E0-765A-453C-91E2-03AFBCE9B4E8}" type="slidenum">
              <a:rPr lang="ja-JP" altLang="en-US"/>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1C1BA0AB-B5D1-4110-8D6F-F2EB073B9C46}" type="datetime1">
              <a:rPr lang="ja-JP" altLang="en-US" smtClean="0"/>
              <a:t>2017/5/11</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fld id="{91A4F43B-DCF9-4144-A0AB-360EF139FE1F}" type="slidenum">
              <a:rPr lang="ja-JP" altLang="en-US"/>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98F0BB5E-72D1-4DEC-985E-AFC31DCE0C0F}" type="datetime1">
              <a:rPr lang="ja-JP" altLang="en-US" smtClean="0"/>
              <a:t>2017/5/11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fld id="{3170A8D3-94D6-4702-BA45-C478895B17A5}" type="slidenum">
              <a:rPr lang="ja-JP" altLang="en-US"/>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5F5F9A9A-CC4C-48CE-9C9B-9CFA1FD502A5}" type="datetime1">
              <a:rPr lang="ja-JP" altLang="en-US" smtClean="0"/>
              <a:t>2017/5/11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7DEFE316-D8CE-4DC3-B732-B584F7CF727A}" type="slidenum">
              <a:rPr lang="ja-JP" altLang="en-US"/>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D054F77B-7BA1-4122-8719-5574ED84F693}" type="datetime1">
              <a:rPr lang="ja-JP" altLang="en-US" smtClean="0"/>
              <a:t>2017/5/11</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1216D17B-4EB4-49CC-82FC-DFAC4DDDF9E1}"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package" Target="../embeddings/Microsoft_Word___.doc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44000" y="943797"/>
            <a:ext cx="5436000" cy="2557211"/>
          </a:xfrm>
          <a:prstGeom prst="rect">
            <a:avLst/>
          </a:prstGeom>
          <a:solidFill>
            <a:schemeClr val="accent3">
              <a:lumMod val="20000"/>
              <a:lumOff val="80000"/>
            </a:schemeClr>
          </a:solidFill>
          <a:ln w="6350">
            <a:solidFill>
              <a:schemeClr val="tx1"/>
            </a:solidFill>
          </a:ln>
        </p:spPr>
        <p:txBody>
          <a:bodyPr wrap="square" lIns="72000" tIns="180000" rIns="72000" bIns="36000" anchor="ctr" anchorCtr="0">
            <a:spAutoFit/>
          </a:bodyPr>
          <a:lstStyle/>
          <a:p>
            <a:pPr algn="just"/>
            <a:r>
              <a:rPr lang="ja-JP" altLang="en-US" sz="1300" dirty="0">
                <a:latin typeface="HGSｺﾞｼｯｸM" panose="020B0600000000000000" pitchFamily="50" charset="-128"/>
                <a:ea typeface="HGSｺﾞｼｯｸM" panose="020B0600000000000000" pitchFamily="50" charset="-128"/>
              </a:rPr>
              <a:t>　</a:t>
            </a:r>
            <a:r>
              <a:rPr lang="ja-JP" altLang="en-US" sz="1300" dirty="0" smtClean="0">
                <a:latin typeface="HGSｺﾞｼｯｸM" panose="020B0600000000000000" pitchFamily="50" charset="-128"/>
                <a:ea typeface="HGSｺﾞｼｯｸM" panose="020B0600000000000000" pitchFamily="50" charset="-128"/>
              </a:rPr>
              <a:t>監事</a:t>
            </a:r>
            <a:r>
              <a:rPr lang="ja-JP" altLang="en-US" sz="1300" dirty="0">
                <a:latin typeface="HGSｺﾞｼｯｸM" panose="020B0600000000000000" pitchFamily="50" charset="-128"/>
                <a:ea typeface="HGSｺﾞｼｯｸM" panose="020B0600000000000000" pitchFamily="50" charset="-128"/>
              </a:rPr>
              <a:t>は、計算関係書類（計算書類及びその附属明細書）及び財産目録を受領したときは、次に掲げる事項を内容とする監査報告を作成しなければならない（改正後社会福祉法施行規則第２条の</a:t>
            </a:r>
            <a:r>
              <a:rPr lang="en-US" altLang="ja-JP" sz="1300" dirty="0">
                <a:latin typeface="HGSｺﾞｼｯｸM" panose="020B0600000000000000" pitchFamily="50" charset="-128"/>
                <a:ea typeface="HGSｺﾞｼｯｸM" panose="020B0600000000000000" pitchFamily="50" charset="-128"/>
              </a:rPr>
              <a:t>27</a:t>
            </a:r>
            <a:r>
              <a:rPr lang="ja-JP" altLang="en-US" sz="1300" dirty="0">
                <a:latin typeface="HGSｺﾞｼｯｸM" panose="020B0600000000000000" pitchFamily="50" charset="-128"/>
                <a:ea typeface="HGSｺﾞｼｯｸM" panose="020B0600000000000000" pitchFamily="50" charset="-128"/>
              </a:rPr>
              <a:t>及び第２条の</a:t>
            </a:r>
            <a:r>
              <a:rPr lang="en-US" altLang="ja-JP" sz="1300" dirty="0">
                <a:latin typeface="HGSｺﾞｼｯｸM" panose="020B0600000000000000" pitchFamily="50" charset="-128"/>
                <a:ea typeface="HGSｺﾞｼｯｸM" panose="020B0600000000000000" pitchFamily="50" charset="-128"/>
              </a:rPr>
              <a:t>40</a:t>
            </a:r>
            <a:r>
              <a:rPr lang="ja-JP" altLang="en-US" sz="1300" dirty="0">
                <a:latin typeface="HGSｺﾞｼｯｸM" panose="020B0600000000000000" pitchFamily="50" charset="-128"/>
                <a:ea typeface="HGSｺﾞｼｯｸM" panose="020B0600000000000000" pitchFamily="50" charset="-128"/>
              </a:rPr>
              <a:t>第２項）。</a:t>
            </a:r>
          </a:p>
          <a:p>
            <a:pPr marL="179388" indent="-179388" algn="just"/>
            <a:r>
              <a:rPr lang="ja-JP" altLang="en-US" sz="1300" dirty="0">
                <a:latin typeface="HGSｺﾞｼｯｸM" panose="020B0600000000000000" pitchFamily="50" charset="-128"/>
                <a:ea typeface="HGSｺﾞｼｯｸM" panose="020B0600000000000000" pitchFamily="50" charset="-128"/>
              </a:rPr>
              <a:t>・　監事の監査の方法及びその内容</a:t>
            </a:r>
          </a:p>
          <a:p>
            <a:pPr marL="179388" indent="-179388" algn="just"/>
            <a:r>
              <a:rPr lang="ja-JP" altLang="en-US" sz="1300" dirty="0">
                <a:latin typeface="HGSｺﾞｼｯｸM" panose="020B0600000000000000" pitchFamily="50" charset="-128"/>
                <a:ea typeface="HGSｺﾞｼｯｸM" panose="020B0600000000000000" pitchFamily="50" charset="-128"/>
              </a:rPr>
              <a:t>・　計算関係書類が当該法人の財産、収支及び純資産の増減の状況を全ての重要な点において適正に表示しているかどうかについての意見</a:t>
            </a:r>
          </a:p>
          <a:p>
            <a:pPr marL="179388" indent="-179388" algn="just"/>
            <a:r>
              <a:rPr lang="ja-JP" altLang="en-US" sz="1300" dirty="0">
                <a:latin typeface="HGSｺﾞｼｯｸM" panose="020B0600000000000000" pitchFamily="50" charset="-128"/>
                <a:ea typeface="HGSｺﾞｼｯｸM" panose="020B0600000000000000" pitchFamily="50" charset="-128"/>
              </a:rPr>
              <a:t>・　監査のため必要な調査ができなかったときは、その旨及びその理由</a:t>
            </a:r>
          </a:p>
          <a:p>
            <a:pPr marL="179388" indent="-179388" algn="just"/>
            <a:r>
              <a:rPr lang="ja-JP" altLang="en-US" sz="1300" dirty="0">
                <a:latin typeface="HGSｺﾞｼｯｸM" panose="020B0600000000000000" pitchFamily="50" charset="-128"/>
                <a:ea typeface="HGSｺﾞｼｯｸM" panose="020B0600000000000000" pitchFamily="50" charset="-128"/>
              </a:rPr>
              <a:t>・　追記情報</a:t>
            </a:r>
            <a:r>
              <a:rPr lang="ja-JP" altLang="en-US" sz="1100" dirty="0">
                <a:latin typeface="HGSｺﾞｼｯｸM" panose="020B0600000000000000" pitchFamily="50" charset="-128"/>
                <a:ea typeface="HGSｺﾞｼｯｸM" panose="020B0600000000000000" pitchFamily="50" charset="-128"/>
              </a:rPr>
              <a:t>（会計方針の変更、重要な偶発事象、重要な偶発事象などの事項のうち、監事の判断に関して説明を付す必要がある事項又は計算関係書類の内容のうち強調する必要がある事項）</a:t>
            </a:r>
          </a:p>
          <a:p>
            <a:pPr marL="179388" indent="-179388" algn="just"/>
            <a:r>
              <a:rPr lang="ja-JP" altLang="en-US" sz="1300" dirty="0">
                <a:latin typeface="HGSｺﾞｼｯｸM" panose="020B0600000000000000" pitchFamily="50" charset="-128"/>
                <a:ea typeface="HGSｺﾞｼｯｸM" panose="020B0600000000000000" pitchFamily="50" charset="-128"/>
              </a:rPr>
              <a:t>・　監査報告を作成した</a:t>
            </a:r>
            <a:r>
              <a:rPr lang="ja-JP" altLang="en-US" sz="1300" dirty="0" smtClean="0">
                <a:latin typeface="HGSｺﾞｼｯｸM" panose="020B0600000000000000" pitchFamily="50" charset="-128"/>
                <a:ea typeface="HGSｺﾞｼｯｸM" panose="020B0600000000000000" pitchFamily="50" charset="-128"/>
              </a:rPr>
              <a:t>日</a:t>
            </a:r>
            <a:r>
              <a:rPr lang="ja-JP" altLang="en-US" sz="1300" dirty="0">
                <a:latin typeface="HGSｺﾞｼｯｸM" panose="020B0600000000000000" pitchFamily="50" charset="-128"/>
                <a:ea typeface="HGSｺﾞｼｯｸM" panose="020B0600000000000000" pitchFamily="50" charset="-128"/>
              </a:rPr>
              <a:t>　</a:t>
            </a:r>
          </a:p>
        </p:txBody>
      </p:sp>
      <p:sp>
        <p:nvSpPr>
          <p:cNvPr id="7" name="額縁 6"/>
          <p:cNvSpPr/>
          <p:nvPr/>
        </p:nvSpPr>
        <p:spPr>
          <a:xfrm>
            <a:off x="64233" y="44628"/>
            <a:ext cx="9777536" cy="576064"/>
          </a:xfrm>
          <a:prstGeom prst="bevel">
            <a:avLst/>
          </a:prstGeom>
          <a:pattFill prst="pct30">
            <a:fgClr>
              <a:schemeClr val="accent2">
                <a:lumMod val="40000"/>
                <a:lumOff val="60000"/>
              </a:schemeClr>
            </a:fgClr>
            <a:bgClr>
              <a:schemeClr val="bg1"/>
            </a:bgClr>
          </a:patt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2000" dirty="0">
                <a:solidFill>
                  <a:prstClr val="black"/>
                </a:solidFill>
                <a:latin typeface="ＤＦ特太ゴシック体" panose="020B0509000000000000" pitchFamily="49" charset="-128"/>
                <a:ea typeface="ＤＦ特太ゴシック体" panose="020B0509000000000000" pitchFamily="49" charset="-128"/>
              </a:rPr>
              <a:t>　　監事の監査</a:t>
            </a:r>
            <a:r>
              <a:rPr lang="ja-JP" altLang="en-US" sz="2000" dirty="0" smtClean="0">
                <a:solidFill>
                  <a:prstClr val="black"/>
                </a:solidFill>
                <a:latin typeface="ＤＦ特太ゴシック体" panose="020B0509000000000000" pitchFamily="49" charset="-128"/>
                <a:ea typeface="ＤＦ特太ゴシック体" panose="020B0509000000000000" pitchFamily="49" charset="-128"/>
              </a:rPr>
              <a:t>報告について</a:t>
            </a:r>
            <a:endParaRPr lang="ja-JP" altLang="en-US" sz="2000" dirty="0">
              <a:solidFill>
                <a:prstClr val="black"/>
              </a:solidFill>
              <a:latin typeface="ＤＦ特太ゴシック体" panose="020B0509000000000000" pitchFamily="49" charset="-128"/>
              <a:ea typeface="ＤＦ特太ゴシック体" panose="020B0509000000000000" pitchFamily="49" charset="-128"/>
            </a:endParaRPr>
          </a:p>
        </p:txBody>
      </p:sp>
      <p:sp>
        <p:nvSpPr>
          <p:cNvPr id="10" name="正方形/長方形 9"/>
          <p:cNvSpPr/>
          <p:nvPr/>
        </p:nvSpPr>
        <p:spPr>
          <a:xfrm>
            <a:off x="144000" y="3717032"/>
            <a:ext cx="5436000" cy="3024000"/>
          </a:xfrm>
          <a:prstGeom prst="rect">
            <a:avLst/>
          </a:prstGeom>
          <a:solidFill>
            <a:schemeClr val="accent6">
              <a:lumMod val="20000"/>
              <a:lumOff val="80000"/>
            </a:schemeClr>
          </a:solidFill>
          <a:ln w="6350">
            <a:solidFill>
              <a:schemeClr val="tx1"/>
            </a:solidFill>
          </a:ln>
        </p:spPr>
        <p:txBody>
          <a:bodyPr wrap="square" lIns="72000" tIns="180000" rIns="72000" bIns="36000" anchor="ctr" anchorCtr="0">
            <a:spAutoFit/>
          </a:bodyPr>
          <a:lstStyle/>
          <a:p>
            <a:pPr algn="just"/>
            <a:r>
              <a:rPr lang="ja-JP" altLang="en-US" sz="1300" dirty="0">
                <a:latin typeface="HGSｺﾞｼｯｸM" panose="020B0600000000000000" pitchFamily="50" charset="-128"/>
                <a:ea typeface="HGSｺﾞｼｯｸM" panose="020B0600000000000000" pitchFamily="50" charset="-128"/>
              </a:rPr>
              <a:t>　監事は、事業報告等（事業報告及びその附属明細書）を受領したときは、次に掲げる事項を内容とする監査報告を作成しなければならない（改正後社会福祉法施行規則第２条の</a:t>
            </a:r>
            <a:r>
              <a:rPr lang="en-US" altLang="ja-JP" sz="1300" dirty="0">
                <a:latin typeface="HGSｺﾞｼｯｸM" panose="020B0600000000000000" pitchFamily="50" charset="-128"/>
                <a:ea typeface="HGSｺﾞｼｯｸM" panose="020B0600000000000000" pitchFamily="50" charset="-128"/>
              </a:rPr>
              <a:t>36</a:t>
            </a:r>
            <a:r>
              <a:rPr lang="ja-JP" altLang="en-US" sz="1300" dirty="0">
                <a:latin typeface="HGSｺﾞｼｯｸM" panose="020B0600000000000000" pitchFamily="50" charset="-128"/>
                <a:ea typeface="HGSｺﾞｼｯｸM" panose="020B0600000000000000" pitchFamily="50" charset="-128"/>
              </a:rPr>
              <a:t>）。</a:t>
            </a:r>
          </a:p>
          <a:p>
            <a:pPr algn="just"/>
            <a:r>
              <a:rPr lang="ja-JP" altLang="en-US" sz="1300" dirty="0">
                <a:latin typeface="HGSｺﾞｼｯｸM" panose="020B0600000000000000" pitchFamily="50" charset="-128"/>
                <a:ea typeface="HGSｺﾞｼｯｸM" panose="020B0600000000000000" pitchFamily="50" charset="-128"/>
              </a:rPr>
              <a:t>・　監事の監査の方法及びその内容</a:t>
            </a:r>
          </a:p>
          <a:p>
            <a:pPr marL="179388" indent="-179388" algn="just"/>
            <a:r>
              <a:rPr lang="ja-JP" altLang="en-US" sz="1300" dirty="0">
                <a:latin typeface="HGSｺﾞｼｯｸM" panose="020B0600000000000000" pitchFamily="50" charset="-128"/>
                <a:ea typeface="HGSｺﾞｼｯｸM" panose="020B0600000000000000" pitchFamily="50" charset="-128"/>
              </a:rPr>
              <a:t>・　事業報告及びその附属明細書が法令又は定款に従い当該法人の状況を正しく示しているかどうかについての意見</a:t>
            </a:r>
          </a:p>
          <a:p>
            <a:pPr marL="179388" indent="-179388" algn="just"/>
            <a:r>
              <a:rPr lang="ja-JP" altLang="en-US" sz="1300" dirty="0">
                <a:latin typeface="HGSｺﾞｼｯｸM" panose="020B0600000000000000" pitchFamily="50" charset="-128"/>
                <a:ea typeface="HGSｺﾞｼｯｸM" panose="020B0600000000000000" pitchFamily="50" charset="-128"/>
              </a:rPr>
              <a:t>・　当該法人の理事の職務の遂行に関し、不正の行為又は法令若しくは定款に違反する重大な事実があったときは、その事実</a:t>
            </a:r>
          </a:p>
          <a:p>
            <a:pPr marL="179388" indent="-179388" algn="just"/>
            <a:r>
              <a:rPr lang="ja-JP" altLang="en-US" sz="1300" dirty="0">
                <a:latin typeface="HGSｺﾞｼｯｸM" panose="020B0600000000000000" pitchFamily="50" charset="-128"/>
                <a:ea typeface="HGSｺﾞｼｯｸM" panose="020B0600000000000000" pitchFamily="50" charset="-128"/>
              </a:rPr>
              <a:t>・　監査のため必要な調査ができなかったときは、その旨及びその理由</a:t>
            </a:r>
          </a:p>
          <a:p>
            <a:pPr marL="179388" indent="-179388" algn="just"/>
            <a:r>
              <a:rPr lang="ja-JP" altLang="en-US" sz="1300" dirty="0">
                <a:latin typeface="HGSｺﾞｼｯｸM" panose="020B0600000000000000" pitchFamily="50" charset="-128"/>
                <a:ea typeface="HGSｺﾞｼｯｸM" panose="020B0600000000000000" pitchFamily="50" charset="-128"/>
              </a:rPr>
              <a:t>・　内部管理体制の整備に関する決定又は決議の内容の概要及び当該体制の運用状況の概要（監査の範囲に属さないものを除く）がある場合において、当該事項の内容が相当でないと認めるときは、その旨及びその理由　</a:t>
            </a:r>
            <a:r>
              <a:rPr lang="en-US" altLang="ja-JP" sz="1100" dirty="0">
                <a:latin typeface="HGSｺﾞｼｯｸM" panose="020B0600000000000000" pitchFamily="50" charset="-128"/>
                <a:ea typeface="HGSｺﾞｼｯｸM" panose="020B0600000000000000" pitchFamily="50" charset="-128"/>
              </a:rPr>
              <a:t>※</a:t>
            </a:r>
            <a:r>
              <a:rPr lang="ja-JP" altLang="en-US" sz="1100" dirty="0">
                <a:latin typeface="HGSｺﾞｼｯｸM" panose="020B0600000000000000" pitchFamily="50" charset="-128"/>
                <a:ea typeface="HGSｺﾞｼｯｸM" panose="020B0600000000000000" pitchFamily="50" charset="-128"/>
              </a:rPr>
              <a:t>初年度は該当なし。</a:t>
            </a:r>
          </a:p>
          <a:p>
            <a:pPr marL="179388" indent="-179388" algn="just"/>
            <a:r>
              <a:rPr lang="ja-JP" altLang="en-US" sz="1300" dirty="0">
                <a:latin typeface="HGSｺﾞｼｯｸM" panose="020B0600000000000000" pitchFamily="50" charset="-128"/>
                <a:ea typeface="HGSｺﾞｼｯｸM" panose="020B0600000000000000" pitchFamily="50" charset="-128"/>
              </a:rPr>
              <a:t>・　監査報告を作成した日</a:t>
            </a:r>
          </a:p>
        </p:txBody>
      </p:sp>
      <p:sp>
        <p:nvSpPr>
          <p:cNvPr id="11" name="正方形/長方形 10"/>
          <p:cNvSpPr/>
          <p:nvPr/>
        </p:nvSpPr>
        <p:spPr>
          <a:xfrm>
            <a:off x="5673080" y="737150"/>
            <a:ext cx="3888000" cy="603618"/>
          </a:xfrm>
          <a:prstGeom prst="rect">
            <a:avLst/>
          </a:prstGeom>
        </p:spPr>
        <p:txBody>
          <a:bodyPr wrap="square" lIns="36000" tIns="36000" rIns="36000" bIns="36000" anchor="ctr" anchorCtr="0">
            <a:spAutoFit/>
          </a:bodyPr>
          <a:lstStyle/>
          <a:p>
            <a:pPr>
              <a:spcBef>
                <a:spcPts val="300"/>
              </a:spcBef>
            </a:pPr>
            <a:r>
              <a:rPr lang="ja-JP" altLang="en-US" sz="1200" dirty="0">
                <a:latin typeface="HGSｺﾞｼｯｸM" panose="020B0600000000000000" pitchFamily="50" charset="-128"/>
                <a:ea typeface="HGSｺﾞｼｯｸM" panose="020B0600000000000000" pitchFamily="50" charset="-128"/>
              </a:rPr>
              <a:t>＜監査報告書の様式例＞</a:t>
            </a:r>
          </a:p>
          <a:p>
            <a:pPr marL="263525" indent="-263525">
              <a:spcBef>
                <a:spcPts val="300"/>
              </a:spcBef>
            </a:pPr>
            <a:r>
              <a:rPr lang="ja-JP" altLang="en-US" sz="1000" dirty="0">
                <a:latin typeface="HGSｺﾞｼｯｸM" panose="020B0600000000000000" pitchFamily="50" charset="-128"/>
                <a:ea typeface="HGSｺﾞｼｯｸM" panose="020B0600000000000000" pitchFamily="50" charset="-128"/>
              </a:rPr>
              <a:t>　</a:t>
            </a:r>
            <a:r>
              <a:rPr lang="en-US" altLang="ja-JP" sz="1000" dirty="0" smtClean="0">
                <a:latin typeface="HGSｺﾞｼｯｸM" panose="020B0600000000000000" pitchFamily="50" charset="-128"/>
                <a:ea typeface="HGSｺﾞｼｯｸM" panose="020B0600000000000000" pitchFamily="50" charset="-128"/>
              </a:rPr>
              <a:t>※</a:t>
            </a:r>
            <a:r>
              <a:rPr lang="ja-JP" altLang="en-US" sz="1000" dirty="0" smtClean="0">
                <a:latin typeface="HGSｺﾞｼｯｸM" panose="020B0600000000000000" pitchFamily="50" charset="-128"/>
                <a:ea typeface="HGSｺﾞｼｯｸM" panose="020B0600000000000000" pitchFamily="50" charset="-128"/>
              </a:rPr>
              <a:t>　計算</a:t>
            </a:r>
            <a:r>
              <a:rPr lang="ja-JP" altLang="en-US" sz="1000" dirty="0">
                <a:latin typeface="HGSｺﾞｼｯｸM" panose="020B0600000000000000" pitchFamily="50" charset="-128"/>
                <a:ea typeface="HGSｺﾞｼｯｸM" panose="020B0600000000000000" pitchFamily="50" charset="-128"/>
              </a:rPr>
              <a:t>関係書類・財産目録及び事業報告等の監査報告を一本化した場合</a:t>
            </a:r>
          </a:p>
        </p:txBody>
      </p:sp>
      <p:sp>
        <p:nvSpPr>
          <p:cNvPr id="12" name="Rectangle 2"/>
          <p:cNvSpPr>
            <a:spLocks noChangeArrowheads="1"/>
          </p:cNvSpPr>
          <p:nvPr/>
        </p:nvSpPr>
        <p:spPr bwMode="auto">
          <a:xfrm>
            <a:off x="0" y="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13" name="オブジェクト 12"/>
          <p:cNvGraphicFramePr>
            <a:graphicFrameLocks noChangeAspect="1"/>
          </p:cNvGraphicFramePr>
          <p:nvPr>
            <p:extLst>
              <p:ext uri="{D42A27DB-BD31-4B8C-83A1-F6EECF244321}">
                <p14:modId xmlns:p14="http://schemas.microsoft.com/office/powerpoint/2010/main" val="1284195621"/>
              </p:ext>
            </p:extLst>
          </p:nvPr>
        </p:nvGraphicFramePr>
        <p:xfrm>
          <a:off x="5760000" y="1340768"/>
          <a:ext cx="3830261" cy="5384282"/>
        </p:xfrm>
        <a:graphic>
          <a:graphicData uri="http://schemas.openxmlformats.org/presentationml/2006/ole">
            <mc:AlternateContent xmlns:mc="http://schemas.openxmlformats.org/markup-compatibility/2006">
              <mc:Choice xmlns:v="urn:schemas-microsoft-com:vml" Requires="v">
                <p:oleObj spid="_x0000_s3083" name="文書" r:id="rId3" imgW="5394734" imgH="7583496" progId="Word.Document.12">
                  <p:embed/>
                </p:oleObj>
              </mc:Choice>
              <mc:Fallback>
                <p:oleObj name="文書" r:id="rId3" imgW="5394734" imgH="7583496" progId="Word.Document.12">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0000" y="1340768"/>
                        <a:ext cx="3830261" cy="5384282"/>
                      </a:xfrm>
                      <a:prstGeom prst="rect">
                        <a:avLst/>
                      </a:prstGeom>
                      <a:noFill/>
                      <a:ln w="6350">
                        <a:solidFill>
                          <a:schemeClr val="tx1"/>
                        </a:solidFill>
                        <a:prstDash val="dash"/>
                      </a:ln>
                    </p:spPr>
                  </p:pic>
                </p:oleObj>
              </mc:Fallback>
            </mc:AlternateContent>
          </a:graphicData>
        </a:graphic>
      </p:graphicFrame>
      <p:sp>
        <p:nvSpPr>
          <p:cNvPr id="14" name="角丸四角形 13"/>
          <p:cNvSpPr/>
          <p:nvPr/>
        </p:nvSpPr>
        <p:spPr>
          <a:xfrm>
            <a:off x="288000" y="808513"/>
            <a:ext cx="2700000" cy="270000"/>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54000" rIns="36000" bIns="0" rtlCol="0" anchor="ctr">
            <a:spAutoFit/>
          </a:bodyP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計算関係</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書類・財産目録の監査</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角丸四角形 14"/>
          <p:cNvSpPr/>
          <p:nvPr/>
        </p:nvSpPr>
        <p:spPr>
          <a:xfrm>
            <a:off x="288000" y="3591048"/>
            <a:ext cx="2700000" cy="270000"/>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36000" tIns="54000" rIns="36000" bIns="0" rtlCol="0" anchor="ctr">
            <a:spAutoFit/>
          </a:bodyPr>
          <a:lstStyle/>
          <a:p>
            <a:pPr algn="ct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事業報告等の監査</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スライド番号プレースホルダー 2"/>
          <p:cNvSpPr>
            <a:spLocks noGrp="1"/>
          </p:cNvSpPr>
          <p:nvPr>
            <p:ph type="sldNum" sz="quarter" idx="12"/>
          </p:nvPr>
        </p:nvSpPr>
        <p:spPr>
          <a:xfrm>
            <a:off x="9643060" y="6577607"/>
            <a:ext cx="284052" cy="307777"/>
          </a:xfrm>
        </p:spPr>
        <p:txBody>
          <a:bodyPr wrap="none">
            <a:spAutoFit/>
          </a:bodyPr>
          <a:lstStyle/>
          <a:p>
            <a:fld id="{52B9BBCE-44B3-4F3C-BD4F-8EE7426561EA}" type="slidenum">
              <a:rPr kumimoji="1" lang="ja-JP" altLang="en-US" sz="1400" b="0" smtClean="0">
                <a:latin typeface="Arial" panose="020B0604020202020204" pitchFamily="34" charset="0"/>
                <a:ea typeface="メイリオ" panose="020B0604030504040204" pitchFamily="50" charset="-128"/>
                <a:cs typeface="Arial" panose="020B0604020202020204" pitchFamily="34" charset="0"/>
              </a:rPr>
              <a:t>0</a:t>
            </a:fld>
            <a:endParaRPr kumimoji="1" lang="ja-JP" altLang="en-US" sz="1400" b="0" dirty="0">
              <a:latin typeface="Arial" panose="020B0604020202020204" pitchFamily="34" charset="0"/>
              <a:ea typeface="メイリオ" panose="020B0604030504040204" pitchFamily="50" charset="-128"/>
              <a:cs typeface="Arial" panose="020B0604020202020204" pitchFamily="34" charset="0"/>
            </a:endParaRPr>
          </a:p>
        </p:txBody>
      </p:sp>
    </p:spTree>
    <p:extLst>
      <p:ext uri="{BB962C8B-B14F-4D97-AF65-F5344CB8AC3E}">
        <p14:creationId xmlns:p14="http://schemas.microsoft.com/office/powerpoint/2010/main" val="2989200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11505</TotalTime>
  <Words>20</Words>
  <Application>Microsoft Office PowerPoint</Application>
  <PresentationFormat>A4 210 x 297 mm</PresentationFormat>
  <Paragraphs>19</Paragraphs>
  <Slides>1</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9" baseType="lpstr">
      <vt:lpstr>ＤＦ特太ゴシック体</vt:lpstr>
      <vt:lpstr>HGSｺﾞｼｯｸM</vt:lpstr>
      <vt:lpstr>ＭＳ Ｐゴシック</vt:lpstr>
      <vt:lpstr>メイリオ</vt:lpstr>
      <vt:lpstr>Arial</vt:lpstr>
      <vt:lpstr>Calibri</vt:lpstr>
      <vt:lpstr>Office テーマ</vt:lpstr>
      <vt:lpstr>文書</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社会福祉法人制度改革について</dc:title>
  <dc:creator>柳田 琢摩(yanagida-takuma)</dc:creator>
  <cp:lastModifiedBy>内部情報</cp:lastModifiedBy>
  <cp:revision>2</cp:revision>
  <cp:lastPrinted>2017-03-08T07:09:47Z</cp:lastPrinted>
  <dcterms:created xsi:type="dcterms:W3CDTF">2010-10-19T00:56:30Z</dcterms:created>
  <dcterms:modified xsi:type="dcterms:W3CDTF">2017-05-11T02:03:26Z</dcterms:modified>
</cp:coreProperties>
</file>